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6" r:id="rId3"/>
    <p:sldId id="277" r:id="rId4"/>
    <p:sldId id="275" r:id="rId5"/>
    <p:sldId id="256" r:id="rId6"/>
    <p:sldId id="259" r:id="rId7"/>
    <p:sldId id="264" r:id="rId8"/>
    <p:sldId id="258" r:id="rId9"/>
    <p:sldId id="260" r:id="rId10"/>
    <p:sldId id="261" r:id="rId11"/>
    <p:sldId id="262" r:id="rId12"/>
    <p:sldId id="265" r:id="rId13"/>
    <p:sldId id="270" r:id="rId14"/>
    <p:sldId id="271" r:id="rId15"/>
    <p:sldId id="266" r:id="rId16"/>
    <p:sldId id="268" r:id="rId17"/>
    <p:sldId id="269"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94660"/>
  </p:normalViewPr>
  <p:slideViewPr>
    <p:cSldViewPr snapToGrid="0">
      <p:cViewPr varScale="1">
        <p:scale>
          <a:sx n="74" d="100"/>
          <a:sy n="74" d="100"/>
        </p:scale>
        <p:origin x="60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05E771-6303-49BD-96C9-E724B45C369E}"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C552F-DE69-4EFB-93A7-AB8F0BA3FEB6}" type="slidenum">
              <a:rPr lang="en-US" smtClean="0"/>
              <a:t>‹#›</a:t>
            </a:fld>
            <a:endParaRPr lang="en-US"/>
          </a:p>
        </p:txBody>
      </p:sp>
    </p:spTree>
    <p:extLst>
      <p:ext uri="{BB962C8B-B14F-4D97-AF65-F5344CB8AC3E}">
        <p14:creationId xmlns:p14="http://schemas.microsoft.com/office/powerpoint/2010/main" val="2379824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05E771-6303-49BD-96C9-E724B45C369E}"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C552F-DE69-4EFB-93A7-AB8F0BA3FEB6}" type="slidenum">
              <a:rPr lang="en-US" smtClean="0"/>
              <a:t>‹#›</a:t>
            </a:fld>
            <a:endParaRPr lang="en-US"/>
          </a:p>
        </p:txBody>
      </p:sp>
    </p:spTree>
    <p:extLst>
      <p:ext uri="{BB962C8B-B14F-4D97-AF65-F5344CB8AC3E}">
        <p14:creationId xmlns:p14="http://schemas.microsoft.com/office/powerpoint/2010/main" val="3809080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05E771-6303-49BD-96C9-E724B45C369E}"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C552F-DE69-4EFB-93A7-AB8F0BA3FEB6}" type="slidenum">
              <a:rPr lang="en-US" smtClean="0"/>
              <a:t>‹#›</a:t>
            </a:fld>
            <a:endParaRPr lang="en-US"/>
          </a:p>
        </p:txBody>
      </p:sp>
    </p:spTree>
    <p:extLst>
      <p:ext uri="{BB962C8B-B14F-4D97-AF65-F5344CB8AC3E}">
        <p14:creationId xmlns:p14="http://schemas.microsoft.com/office/powerpoint/2010/main" val="427926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05E771-6303-49BD-96C9-E724B45C369E}"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C552F-DE69-4EFB-93A7-AB8F0BA3FEB6}" type="slidenum">
              <a:rPr lang="en-US" smtClean="0"/>
              <a:t>‹#›</a:t>
            </a:fld>
            <a:endParaRPr lang="en-US"/>
          </a:p>
        </p:txBody>
      </p:sp>
    </p:spTree>
    <p:extLst>
      <p:ext uri="{BB962C8B-B14F-4D97-AF65-F5344CB8AC3E}">
        <p14:creationId xmlns:p14="http://schemas.microsoft.com/office/powerpoint/2010/main" val="3340144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05E771-6303-49BD-96C9-E724B45C369E}"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C552F-DE69-4EFB-93A7-AB8F0BA3FEB6}" type="slidenum">
              <a:rPr lang="en-US" smtClean="0"/>
              <a:t>‹#›</a:t>
            </a:fld>
            <a:endParaRPr lang="en-US"/>
          </a:p>
        </p:txBody>
      </p:sp>
    </p:spTree>
    <p:extLst>
      <p:ext uri="{BB962C8B-B14F-4D97-AF65-F5344CB8AC3E}">
        <p14:creationId xmlns:p14="http://schemas.microsoft.com/office/powerpoint/2010/main" val="1158477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05E771-6303-49BD-96C9-E724B45C369E}"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C552F-DE69-4EFB-93A7-AB8F0BA3FEB6}" type="slidenum">
              <a:rPr lang="en-US" smtClean="0"/>
              <a:t>‹#›</a:t>
            </a:fld>
            <a:endParaRPr lang="en-US"/>
          </a:p>
        </p:txBody>
      </p:sp>
    </p:spTree>
    <p:extLst>
      <p:ext uri="{BB962C8B-B14F-4D97-AF65-F5344CB8AC3E}">
        <p14:creationId xmlns:p14="http://schemas.microsoft.com/office/powerpoint/2010/main" val="352258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05E771-6303-49BD-96C9-E724B45C369E}"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AC552F-DE69-4EFB-93A7-AB8F0BA3FEB6}" type="slidenum">
              <a:rPr lang="en-US" smtClean="0"/>
              <a:t>‹#›</a:t>
            </a:fld>
            <a:endParaRPr lang="en-US"/>
          </a:p>
        </p:txBody>
      </p:sp>
    </p:spTree>
    <p:extLst>
      <p:ext uri="{BB962C8B-B14F-4D97-AF65-F5344CB8AC3E}">
        <p14:creationId xmlns:p14="http://schemas.microsoft.com/office/powerpoint/2010/main" val="20018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05E771-6303-49BD-96C9-E724B45C369E}"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AC552F-DE69-4EFB-93A7-AB8F0BA3FEB6}" type="slidenum">
              <a:rPr lang="en-US" smtClean="0"/>
              <a:t>‹#›</a:t>
            </a:fld>
            <a:endParaRPr lang="en-US"/>
          </a:p>
        </p:txBody>
      </p:sp>
    </p:spTree>
    <p:extLst>
      <p:ext uri="{BB962C8B-B14F-4D97-AF65-F5344CB8AC3E}">
        <p14:creationId xmlns:p14="http://schemas.microsoft.com/office/powerpoint/2010/main" val="151163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5E771-6303-49BD-96C9-E724B45C369E}"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AC552F-DE69-4EFB-93A7-AB8F0BA3FEB6}" type="slidenum">
              <a:rPr lang="en-US" smtClean="0"/>
              <a:t>‹#›</a:t>
            </a:fld>
            <a:endParaRPr lang="en-US"/>
          </a:p>
        </p:txBody>
      </p:sp>
    </p:spTree>
    <p:extLst>
      <p:ext uri="{BB962C8B-B14F-4D97-AF65-F5344CB8AC3E}">
        <p14:creationId xmlns:p14="http://schemas.microsoft.com/office/powerpoint/2010/main" val="1457046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05E771-6303-49BD-96C9-E724B45C369E}"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C552F-DE69-4EFB-93A7-AB8F0BA3FEB6}" type="slidenum">
              <a:rPr lang="en-US" smtClean="0"/>
              <a:t>‹#›</a:t>
            </a:fld>
            <a:endParaRPr lang="en-US"/>
          </a:p>
        </p:txBody>
      </p:sp>
    </p:spTree>
    <p:extLst>
      <p:ext uri="{BB962C8B-B14F-4D97-AF65-F5344CB8AC3E}">
        <p14:creationId xmlns:p14="http://schemas.microsoft.com/office/powerpoint/2010/main" val="172122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05E771-6303-49BD-96C9-E724B45C369E}"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C552F-DE69-4EFB-93A7-AB8F0BA3FEB6}" type="slidenum">
              <a:rPr lang="en-US" smtClean="0"/>
              <a:t>‹#›</a:t>
            </a:fld>
            <a:endParaRPr lang="en-US"/>
          </a:p>
        </p:txBody>
      </p:sp>
    </p:spTree>
    <p:extLst>
      <p:ext uri="{BB962C8B-B14F-4D97-AF65-F5344CB8AC3E}">
        <p14:creationId xmlns:p14="http://schemas.microsoft.com/office/powerpoint/2010/main" val="1892086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5E771-6303-49BD-96C9-E724B45C369E}" type="datetimeFigureOut">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C552F-DE69-4EFB-93A7-AB8F0BA3FEB6}" type="slidenum">
              <a:rPr lang="en-US" smtClean="0"/>
              <a:t>‹#›</a:t>
            </a:fld>
            <a:endParaRPr lang="en-US"/>
          </a:p>
        </p:txBody>
      </p:sp>
    </p:spTree>
    <p:extLst>
      <p:ext uri="{BB962C8B-B14F-4D97-AF65-F5344CB8AC3E}">
        <p14:creationId xmlns:p14="http://schemas.microsoft.com/office/powerpoint/2010/main" val="2653402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t>
            </a:r>
            <a:r>
              <a:rPr lang="en-US" dirty="0" err="1" smtClean="0">
                <a:latin typeface="Times New Roman" panose="02020603050405020304" pitchFamily="18" charset="0"/>
                <a:cs typeface="Times New Roman" panose="02020603050405020304" pitchFamily="18" charset="0"/>
              </a:rPr>
              <a:t>ầu</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xả</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4985" y="1571223"/>
            <a:ext cx="3723381" cy="447080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0945" y="1571223"/>
            <a:ext cx="4958367" cy="4470803"/>
          </a:xfrm>
          <a:prstGeom prst="rect">
            <a:avLst/>
          </a:prstGeom>
        </p:spPr>
      </p:pic>
    </p:spTree>
    <p:extLst>
      <p:ext uri="{BB962C8B-B14F-4D97-AF65-F5344CB8AC3E}">
        <p14:creationId xmlns:p14="http://schemas.microsoft.com/office/powerpoint/2010/main" val="800001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46975" y="1352282"/>
            <a:ext cx="11011435" cy="4824681"/>
          </a:xfrm>
        </p:spPr>
        <p:txBody>
          <a:bodyPr/>
          <a:lstStyle/>
          <a:p>
            <a:pPr marL="0" indent="0">
              <a:lnSpc>
                <a:spcPct val="150000"/>
              </a:lnSpc>
              <a:spcBef>
                <a:spcPts val="0"/>
              </a:spcBef>
              <a:buNone/>
            </a:pPr>
            <a:r>
              <a:rPr lang="en-US" b="1" dirty="0">
                <a:latin typeface="Times New Roman" panose="02020603050405020304" pitchFamily="18" charset="0"/>
                <a:cs typeface="Times New Roman" panose="02020603050405020304" pitchFamily="18" charset="0"/>
              </a:rPr>
              <a:t>Vi </a:t>
            </a:r>
            <a:r>
              <a:rPr lang="en-US" b="1" dirty="0" err="1">
                <a:latin typeface="Times New Roman" panose="02020603050405020304" pitchFamily="18" charset="0"/>
                <a:cs typeface="Times New Roman" panose="02020603050405020304" pitchFamily="18" charset="0"/>
              </a:rPr>
              <a:t>khuẩn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Rhodobacter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sp</a:t>
            </a:r>
            <a:r>
              <a:rPr lang="en-US" b="1" dirty="0">
                <a:latin typeface="Times New Roman" panose="02020603050405020304" pitchFamily="18" charset="0"/>
                <a:cs typeface="Times New Roman" panose="02020603050405020304" pitchFamily="18" charset="0"/>
              </a:rPr>
              <a:t> (PSB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photosynthetic bacteria)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dụng</a:t>
            </a:r>
            <a:endParaRPr lang="en-US"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Pityrosporum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Ovale</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Malassezia</a:t>
            </a:r>
            <a:r>
              <a:rPr lang="en-US" dirty="0">
                <a:latin typeface="Times New Roman" panose="02020603050405020304" pitchFamily="18" charset="0"/>
                <a:cs typeface="Times New Roman" panose="02020603050405020304" pitchFamily="18" charset="0"/>
              </a:rPr>
              <a:t> furfur)</a:t>
            </a:r>
          </a:p>
          <a:p>
            <a:pPr marL="0" indent="0" algn="just">
              <a:lnSpc>
                <a:spcPct val="150000"/>
              </a:lnSpc>
              <a:spcBef>
                <a:spcPts val="0"/>
              </a:spcBef>
              <a:buNone/>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nhờn</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xa</a:t>
            </a:r>
            <a:r>
              <a:rPr lang="en-US" dirty="0">
                <a:latin typeface="Times New Roman" panose="02020603050405020304" pitchFamily="18" charset="0"/>
                <a:cs typeface="Times New Roman" panose="02020603050405020304" pitchFamily="18" charset="0"/>
              </a:rPr>
              <a:t> (2000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phút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a:t>
            </a:r>
          </a:p>
          <a:p>
            <a:pPr marL="0" indent="0" algn="just">
              <a:lnSpc>
                <a:spcPct val="150000"/>
              </a:lnSpc>
              <a:spcBef>
                <a:spcPts val="0"/>
              </a:spcBef>
              <a:buNone/>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acid </a:t>
            </a:r>
            <a:r>
              <a:rPr lang="en-US" dirty="0" err="1">
                <a:latin typeface="Times New Roman" panose="02020603050405020304" pitchFamily="18" charset="0"/>
                <a:cs typeface="Times New Roman" panose="02020603050405020304" pitchFamily="18" charset="0"/>
              </a:rPr>
              <a:t>amin</a:t>
            </a:r>
            <a:r>
              <a:rPr lang="en-US" dirty="0">
                <a:latin typeface="Times New Roman" panose="02020603050405020304" pitchFamily="18" charset="0"/>
                <a:cs typeface="Times New Roman" panose="02020603050405020304" pitchFamily="18" charset="0"/>
              </a:rPr>
              <a:t>, vitamin </a:t>
            </a:r>
            <a:r>
              <a:rPr lang="en-US" dirty="0" err="1">
                <a:latin typeface="Times New Roman" panose="02020603050405020304" pitchFamily="18" charset="0"/>
                <a:cs typeface="Times New Roman" panose="02020603050405020304" pitchFamily="18" charset="0"/>
              </a:rPr>
              <a:t>khoáng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tóc</a:t>
            </a:r>
            <a:r>
              <a:rPr lang="en-US" dirty="0">
                <a:latin typeface="Times New Roman" panose="02020603050405020304" pitchFamily="18" charset="0"/>
                <a:cs typeface="Times New Roman" panose="02020603050405020304" pitchFamily="18" charset="0"/>
              </a:rPr>
              <a:t>.</a:t>
            </a:r>
          </a:p>
          <a:p>
            <a:pPr marL="0" indent="0" algn="just">
              <a:lnSpc>
                <a:spcPct val="150000"/>
              </a:lnSpc>
              <a:spcBef>
                <a:spcPts val="0"/>
              </a:spcBef>
              <a:buNone/>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Lactic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trùng</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tóc</a:t>
            </a:r>
            <a:r>
              <a:rPr lang="en-US" dirty="0">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758124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ty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PSBIO</a:t>
            </a:r>
          </a:p>
        </p:txBody>
      </p:sp>
      <p:sp>
        <p:nvSpPr>
          <p:cNvPr id="3" name="Content Placeholder 2"/>
          <p:cNvSpPr>
            <a:spLocks noGrp="1"/>
          </p:cNvSpPr>
          <p:nvPr>
            <p:ph idx="1"/>
          </p:nvPr>
        </p:nvSpPr>
        <p:spPr>
          <a:xfrm>
            <a:off x="838200" y="1519707"/>
            <a:ext cx="10515600" cy="4657256"/>
          </a:xfrm>
        </p:spPr>
        <p:txBody>
          <a:bodyPr>
            <a:normAutofit/>
          </a:bodyPr>
          <a:lstStyle/>
          <a:p>
            <a:pPr marL="0" indent="0" algn="just">
              <a:lnSpc>
                <a:spcPct val="100000"/>
              </a:lnSpc>
              <a:buNone/>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Giúp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tóc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nhờ</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sóc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nghệ</a:t>
            </a:r>
            <a:r>
              <a:rPr lang="en-US" sz="3600" dirty="0">
                <a:latin typeface="Times New Roman" panose="02020603050405020304" pitchFamily="18" charset="0"/>
                <a:cs typeface="Times New Roman" panose="02020603050405020304" pitchFamily="18" charset="0"/>
              </a:rPr>
              <a:t> Vi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chế</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23158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tóc</a:t>
            </a:r>
            <a:endParaRPr lang="en-US" dirty="0">
              <a:latin typeface="Times New Roman" panose="02020603050405020304" pitchFamily="18" charset="0"/>
              <a:cs typeface="Times New Roman" panose="02020603050405020304" pitchFamily="18" charset="0"/>
            </a:endParaRPr>
          </a:p>
        </p:txBody>
      </p:sp>
      <p:sp>
        <p:nvSpPr>
          <p:cNvPr id="4" name="Flowchart: Process 3"/>
          <p:cNvSpPr/>
          <p:nvPr/>
        </p:nvSpPr>
        <p:spPr>
          <a:xfrm>
            <a:off x="1092023" y="4374972"/>
            <a:ext cx="3477296" cy="1632061"/>
          </a:xfrm>
          <a:prstGeom prst="flowChart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Acid </a:t>
            </a:r>
            <a:r>
              <a:rPr lang="en-US" sz="2400" dirty="0" err="1">
                <a:latin typeface="Times New Roman" panose="02020603050405020304" pitchFamily="18" charset="0"/>
                <a:cs typeface="Times New Roman" panose="02020603050405020304" pitchFamily="18" charset="0"/>
              </a:rPr>
              <a:t>amin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Cytein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Methionin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Axit</a:t>
            </a:r>
            <a:r>
              <a:rPr lang="en-US" sz="2400" dirty="0">
                <a:latin typeface="Times New Roman" panose="02020603050405020304" pitchFamily="18" charset="0"/>
                <a:cs typeface="Times New Roman" panose="02020603050405020304" pitchFamily="18" charset="0"/>
              </a:rPr>
              <a:t> Aspartic, </a:t>
            </a:r>
            <a:r>
              <a:rPr lang="en-US" sz="2400" dirty="0" err="1">
                <a:latin typeface="Times New Roman" panose="02020603050405020304" pitchFamily="18" charset="0"/>
                <a:cs typeface="Times New Roman" panose="02020603050405020304" pitchFamily="18" charset="0"/>
              </a:rPr>
              <a:t>Aistidine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Arginin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Prolin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axit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amin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endParaRPr lang="en-US" sz="2400" dirty="0">
              <a:latin typeface="Times New Roman" panose="02020603050405020304" pitchFamily="18" charset="0"/>
              <a:cs typeface="Times New Roman" panose="02020603050405020304" pitchFamily="18" charset="0"/>
            </a:endParaRPr>
          </a:p>
        </p:txBody>
      </p:sp>
      <p:sp>
        <p:nvSpPr>
          <p:cNvPr id="5" name="5-Point Star 4"/>
          <p:cNvSpPr/>
          <p:nvPr/>
        </p:nvSpPr>
        <p:spPr>
          <a:xfrm>
            <a:off x="7185336" y="3411942"/>
            <a:ext cx="3812147" cy="2485623"/>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Coenzym</a:t>
            </a:r>
            <a:r>
              <a:rPr lang="en-US" sz="2400" b="1" dirty="0">
                <a:latin typeface="Times New Roman" panose="02020603050405020304" pitchFamily="18" charset="0"/>
                <a:cs typeface="Times New Roman" panose="02020603050405020304" pitchFamily="18" charset="0"/>
              </a:rPr>
              <a:t> Q10</a:t>
            </a:r>
          </a:p>
        </p:txBody>
      </p:sp>
      <p:sp>
        <p:nvSpPr>
          <p:cNvPr id="6" name="Rounded Rectangular Callout 5"/>
          <p:cNvSpPr/>
          <p:nvPr/>
        </p:nvSpPr>
        <p:spPr>
          <a:xfrm>
            <a:off x="1308281" y="1410814"/>
            <a:ext cx="3168203" cy="1403797"/>
          </a:xfrm>
          <a:prstGeom prst="wedgeRoundRect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err="1"/>
              <a:t>Các</a:t>
            </a:r>
            <a:r>
              <a:rPr lang="en-US" sz="2400" dirty="0"/>
              <a:t> </a:t>
            </a:r>
            <a:r>
              <a:rPr lang="en-US" sz="2400" b="1" dirty="0"/>
              <a:t>Vitamin</a:t>
            </a:r>
          </a:p>
        </p:txBody>
      </p:sp>
      <p:sp>
        <p:nvSpPr>
          <p:cNvPr id="7" name="Oval Callout 6"/>
          <p:cNvSpPr/>
          <p:nvPr/>
        </p:nvSpPr>
        <p:spPr>
          <a:xfrm>
            <a:off x="7307686" y="1242331"/>
            <a:ext cx="3567448" cy="129240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endParaRPr lang="en-US"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9319" y="1957589"/>
            <a:ext cx="2616017" cy="3181081"/>
          </a:xfrm>
          <a:prstGeom prst="rect">
            <a:avLst/>
          </a:prstGeom>
        </p:spPr>
      </p:pic>
    </p:spTree>
    <p:extLst>
      <p:ext uri="{BB962C8B-B14F-4D97-AF65-F5344CB8AC3E}">
        <p14:creationId xmlns:p14="http://schemas.microsoft.com/office/powerpoint/2010/main" val="1634686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lstStyle/>
          <a:p>
            <a:pPr algn="ctr"/>
            <a:r>
              <a:rPr lang="en-US" dirty="0" err="1">
                <a:latin typeface="Times New Roman" panose="02020603050405020304" pitchFamily="18" charset="0"/>
                <a:cs typeface="Times New Roman" panose="02020603050405020304" pitchFamily="18" charset="0"/>
              </a:rPr>
              <a:t>Coenzym</a:t>
            </a:r>
            <a:r>
              <a:rPr lang="en-US" dirty="0">
                <a:latin typeface="Times New Roman" panose="02020603050405020304" pitchFamily="18" charset="0"/>
                <a:cs typeface="Times New Roman" panose="02020603050405020304" pitchFamily="18" charset="0"/>
              </a:rPr>
              <a:t> Q10</a:t>
            </a:r>
          </a:p>
        </p:txBody>
      </p:sp>
      <p:sp>
        <p:nvSpPr>
          <p:cNvPr id="3" name="Content Placeholder 2"/>
          <p:cNvSpPr>
            <a:spLocks noGrp="1"/>
          </p:cNvSpPr>
          <p:nvPr>
            <p:ph idx="1"/>
          </p:nvPr>
        </p:nvSpPr>
        <p:spPr/>
        <p:txBody>
          <a:bodyPr/>
          <a:lstStyle/>
          <a:p>
            <a:pPr>
              <a:lnSpc>
                <a:spcPct val="150000"/>
              </a:lnSpc>
              <a:buFontTx/>
              <a:buChar char="-"/>
            </a:pPr>
            <a:r>
              <a:rPr lang="en-US" dirty="0" err="1">
                <a:latin typeface="Times New Roman" panose="02020603050405020304" pitchFamily="18" charset="0"/>
                <a:cs typeface="Times New Roman" panose="02020603050405020304" pitchFamily="18" charset="0"/>
              </a:rPr>
              <a:t>Chống</a:t>
            </a:r>
            <a:r>
              <a:rPr lang="en-US" dirty="0">
                <a:latin typeface="Times New Roman" panose="02020603050405020304" pitchFamily="18" charset="0"/>
                <a:cs typeface="Times New Roman" panose="02020603050405020304" pitchFamily="18" charset="0"/>
              </a:rPr>
              <a:t> oxy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trắng</a:t>
            </a:r>
            <a:r>
              <a:rPr lang="en-US" dirty="0">
                <a:latin typeface="Times New Roman" panose="02020603050405020304" pitchFamily="18" charset="0"/>
                <a:cs typeface="Times New Roman" panose="02020603050405020304" pitchFamily="18" charset="0"/>
              </a:rPr>
              <a:t> da.</a:t>
            </a:r>
          </a:p>
          <a:p>
            <a:pPr>
              <a:lnSpc>
                <a:spcPct val="150000"/>
              </a:lnSpc>
              <a:buFontTx/>
              <a:buChar char="-"/>
            </a:pP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94968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acid </a:t>
            </a:r>
            <a:r>
              <a:rPr lang="en-US" dirty="0" err="1">
                <a:latin typeface="Times New Roman" panose="02020603050405020304" pitchFamily="18" charset="0"/>
                <a:cs typeface="Times New Roman" panose="02020603050405020304" pitchFamily="18" charset="0"/>
              </a:rPr>
              <a:t>amin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78039"/>
            <a:ext cx="10515600" cy="4798924"/>
          </a:xfrm>
        </p:spPr>
        <p:txBody>
          <a:bodyPr>
            <a:normAutofit fontScale="92500"/>
          </a:bodyPr>
          <a:lstStyle/>
          <a:p>
            <a:pPr marL="0" indent="0">
              <a:lnSpc>
                <a:spcPct val="150000"/>
              </a:lnSpc>
              <a:buNone/>
            </a:pPr>
            <a:r>
              <a:rPr lang="en-US" dirty="0" err="1">
                <a:latin typeface="Times New Roman" panose="02020603050405020304" pitchFamily="18" charset="0"/>
                <a:cs typeface="Times New Roman" panose="02020603050405020304" pitchFamily="18" charset="0"/>
              </a:rPr>
              <a:t>Cystein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dirty="0" err="1">
                <a:latin typeface="Times New Roman" panose="02020603050405020304" pitchFamily="18" charset="0"/>
                <a:cs typeface="Times New Roman" panose="02020603050405020304" pitchFamily="18" charset="0"/>
              </a:rPr>
              <a:t>Methionin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chặn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tóc</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dirty="0" err="1">
                <a:latin typeface="Times New Roman" panose="02020603050405020304" pitchFamily="18" charset="0"/>
                <a:cs typeface="Times New Roman" panose="02020603050405020304" pitchFamily="18" charset="0"/>
              </a:rPr>
              <a:t>Axit</a:t>
            </a:r>
            <a:r>
              <a:rPr lang="en-US" dirty="0">
                <a:latin typeface="Times New Roman" panose="02020603050405020304" pitchFamily="18" charset="0"/>
                <a:cs typeface="Times New Roman" panose="02020603050405020304" pitchFamily="18" charset="0"/>
              </a:rPr>
              <a:t> Aspartic: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đẩy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dirty="0" err="1">
                <a:latin typeface="Times New Roman" panose="02020603050405020304" pitchFamily="18" charset="0"/>
                <a:cs typeface="Times New Roman" panose="02020603050405020304" pitchFamily="18" charset="0"/>
              </a:rPr>
              <a:t>Histidin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dirty="0" err="1">
                <a:latin typeface="Times New Roman" panose="02020603050405020304" pitchFamily="18" charset="0"/>
                <a:cs typeface="Times New Roman" panose="02020603050405020304" pitchFamily="18" charset="0"/>
              </a:rPr>
              <a:t>Arginin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Prolin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collagen </a:t>
            </a:r>
          </a:p>
          <a:p>
            <a:pPr marL="0" indent="0">
              <a:lnSpc>
                <a:spcPct val="150000"/>
              </a:lnSpc>
              <a:buNone/>
            </a:pP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Acid </a:t>
            </a:r>
            <a:r>
              <a:rPr lang="en-US" dirty="0" err="1">
                <a:latin typeface="Times New Roman" panose="02020603050405020304" pitchFamily="18" charset="0"/>
                <a:cs typeface="Times New Roman" panose="02020603050405020304" pitchFamily="18" charset="0"/>
              </a:rPr>
              <a:t>amin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vitamin B1, B2, C, E, D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Fe, K, Na, P</a:t>
            </a:r>
          </a:p>
        </p:txBody>
      </p:sp>
    </p:spTree>
    <p:extLst>
      <p:ext uri="{BB962C8B-B14F-4D97-AF65-F5344CB8AC3E}">
        <p14:creationId xmlns:p14="http://schemas.microsoft.com/office/powerpoint/2010/main" val="2535595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16676"/>
            <a:ext cx="10515600" cy="4760287"/>
          </a:xfrm>
        </p:spPr>
        <p:txBody>
          <a:bodyPr/>
          <a:lstStyle/>
          <a:p>
            <a:pPr marL="0" indent="0">
              <a:lnSpc>
                <a:spcPct val="150000"/>
              </a:lnSpc>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sóc</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a:t>
            </a:r>
            <a:r>
              <a:rPr lang="en-US" dirty="0">
                <a:latin typeface="Times New Roman" panose="02020603050405020304" pitchFamily="18" charset="0"/>
                <a:cs typeface="Times New Roman" panose="02020603050405020304" pitchFamily="18" charset="0"/>
              </a:rPr>
              <a:t>.</a:t>
            </a:r>
          </a:p>
          <a:p>
            <a:pPr marL="0" indent="0">
              <a:lnSpc>
                <a:spcPct val="150000"/>
              </a:lnSpc>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viêm</a:t>
            </a:r>
            <a:r>
              <a:rPr lang="en-US" dirty="0">
                <a:latin typeface="Times New Roman" panose="02020603050405020304" pitchFamily="18" charset="0"/>
                <a:cs typeface="Times New Roman" panose="02020603050405020304" pitchFamily="18" charset="0"/>
              </a:rPr>
              <a:t>.</a:t>
            </a:r>
          </a:p>
          <a:p>
            <a:pPr marL="0" indent="0">
              <a:lnSpc>
                <a:spcPct val="150000"/>
              </a:lnSpc>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tóc</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36911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115910"/>
            <a:ext cx="10515599" cy="6246253"/>
          </a:xfrm>
          <a:prstGeom prst="rect">
            <a:avLst/>
          </a:prstGeom>
        </p:spPr>
      </p:pic>
    </p:spTree>
    <p:extLst>
      <p:ext uri="{BB962C8B-B14F-4D97-AF65-F5344CB8AC3E}">
        <p14:creationId xmlns:p14="http://schemas.microsoft.com/office/powerpoint/2010/main" val="1423644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199" y="365125"/>
            <a:ext cx="10515601" cy="6087190"/>
          </a:xfrm>
          <a:prstGeom prst="rect">
            <a:avLst/>
          </a:prstGeom>
        </p:spPr>
      </p:pic>
    </p:spTree>
    <p:extLst>
      <p:ext uri="{BB962C8B-B14F-4D97-AF65-F5344CB8AC3E}">
        <p14:creationId xmlns:p14="http://schemas.microsoft.com/office/powerpoint/2010/main" val="4030907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220" y="579549"/>
            <a:ext cx="10650827" cy="6278451"/>
          </a:xfrm>
          <a:prstGeom prst="rect">
            <a:avLst/>
          </a:prstGeom>
        </p:spPr>
      </p:pic>
      <p:sp>
        <p:nvSpPr>
          <p:cNvPr id="6" name="TextBox 5"/>
          <p:cNvSpPr txBox="1"/>
          <p:nvPr/>
        </p:nvSpPr>
        <p:spPr>
          <a:xfrm>
            <a:off x="1146219" y="579549"/>
            <a:ext cx="10341735" cy="1077218"/>
          </a:xfrm>
          <a:prstGeom prst="rect">
            <a:avLst/>
          </a:prstGeom>
          <a:noFill/>
        </p:spPr>
        <p:txBody>
          <a:bodyPr wrap="square" rtlCol="0">
            <a:spAutoFit/>
          </a:bodyPr>
          <a:lstStyle/>
          <a:p>
            <a:pPr algn="ct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Được</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phân</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phối</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độc</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quyền</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bởi</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công</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ty </a:t>
            </a: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cổ</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phần</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tập</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đoàn</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dược</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phẩm</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và</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công</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nghệ</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An </a:t>
            </a: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Dương</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HN</a:t>
            </a:r>
          </a:p>
        </p:txBody>
      </p:sp>
    </p:spTree>
    <p:extLst>
      <p:ext uri="{BB962C8B-B14F-4D97-AF65-F5344CB8AC3E}">
        <p14:creationId xmlns:p14="http://schemas.microsoft.com/office/powerpoint/2010/main" val="3868456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D59F0-40E8-4A3B-44D6-662DAF522E8A}"/>
              </a:ext>
            </a:extLst>
          </p:cNvPr>
          <p:cNvSpPr>
            <a:spLocks noGrp="1"/>
          </p:cNvSpPr>
          <p:nvPr>
            <p:ph type="title"/>
          </p:nvPr>
        </p:nvSpPr>
        <p:spPr>
          <a:xfrm>
            <a:off x="838200" y="365125"/>
            <a:ext cx="10515600" cy="1026353"/>
          </a:xfrm>
        </p:spPr>
        <p:txBody>
          <a:bodyPr/>
          <a:lstStyle/>
          <a:p>
            <a:pPr algn="ctr"/>
            <a:r>
              <a:rPr lang="en-US" sz="6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a:t>
            </a:r>
            <a:r>
              <a:rPr lang="en-VN" sz="6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ự khác biệt của sản phẩm</a:t>
            </a:r>
          </a:p>
        </p:txBody>
      </p:sp>
      <p:sp>
        <p:nvSpPr>
          <p:cNvPr id="3" name="Content Placeholder 2">
            <a:extLst>
              <a:ext uri="{FF2B5EF4-FFF2-40B4-BE49-F238E27FC236}">
                <a16:creationId xmlns:a16="http://schemas.microsoft.com/office/drawing/2014/main" id="{552C12B6-974B-5B09-FF1E-33BB5D123B82}"/>
              </a:ext>
            </a:extLst>
          </p:cNvPr>
          <p:cNvSpPr>
            <a:spLocks noGrp="1"/>
          </p:cNvSpPr>
          <p:nvPr>
            <p:ph idx="1"/>
          </p:nvPr>
        </p:nvSpPr>
        <p:spPr>
          <a:xfrm>
            <a:off x="838200" y="1493949"/>
            <a:ext cx="10515600" cy="4683014"/>
          </a:xfrm>
        </p:spPr>
        <p:txBody>
          <a:bodyPr>
            <a:normAutofit lnSpcReduction="10000"/>
          </a:bodyPr>
          <a:lstStyle/>
          <a:p>
            <a:pPr algn="just"/>
            <a:r>
              <a:rPr lang="vi-VN" dirty="0">
                <a:latin typeface="Times New Roman" panose="02020603050405020304" pitchFamily="18" charset="0"/>
                <a:cs typeface="Times New Roman" panose="02020603050405020304" pitchFamily="18" charset="0"/>
              </a:rPr>
              <a:t>Dầu gội PSBIO khác biệt  hoàn toàn các sản phẩm khác trên thị trường nhờ sử dụng </a:t>
            </a:r>
            <a:r>
              <a:rPr lang="vi-VN" b="1" dirty="0">
                <a:solidFill>
                  <a:srgbClr val="0070C0"/>
                </a:solidFill>
                <a:latin typeface="Times New Roman" panose="02020603050405020304" pitchFamily="18" charset="0"/>
                <a:cs typeface="Times New Roman" panose="02020603050405020304" pitchFamily="18" charset="0"/>
              </a:rPr>
              <a:t>công nghệ vi sinh </a:t>
            </a:r>
            <a:r>
              <a:rPr lang="vi-VN" dirty="0">
                <a:latin typeface="Times New Roman" panose="02020603050405020304" pitchFamily="18" charset="0"/>
                <a:cs typeface="Times New Roman" panose="02020603050405020304" pitchFamily="18" charset="0"/>
              </a:rPr>
              <a:t>giúp phân hủy chất thải có trong da đầu và các mạch máu giúp tuần hoàn máu và tăng khả năng hấp thu dưỡng chất.</a:t>
            </a:r>
            <a:endParaRPr lang="en-VN"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C</a:t>
            </a:r>
            <a:r>
              <a:rPr lang="en-VN" dirty="0" smtClean="0">
                <a:latin typeface="Times New Roman" panose="02020603050405020304" pitchFamily="18" charset="0"/>
                <a:cs typeface="Times New Roman" panose="02020603050405020304" pitchFamily="18" charset="0"/>
              </a:rPr>
              <a:t>hủng </a:t>
            </a:r>
            <a:r>
              <a:rPr lang="en-VN" dirty="0">
                <a:latin typeface="Times New Roman" panose="02020603050405020304" pitchFamily="18" charset="0"/>
                <a:cs typeface="Times New Roman" panose="02020603050405020304" pitchFamily="18" charset="0"/>
              </a:rPr>
              <a:t>vi sinh vật Rhodobacter sử dụng trong dầu gội PSBIO đã được </a:t>
            </a:r>
            <a:r>
              <a:rPr lang="en-VN" b="1" dirty="0">
                <a:solidFill>
                  <a:srgbClr val="0070C0"/>
                </a:solidFill>
                <a:latin typeface="Times New Roman" panose="02020603050405020304" pitchFamily="18" charset="0"/>
                <a:cs typeface="Times New Roman" panose="02020603050405020304" pitchFamily="18" charset="0"/>
              </a:rPr>
              <a:t>cấp bằng độc quyền sáng chế</a:t>
            </a:r>
          </a:p>
          <a:p>
            <a:r>
              <a:rPr lang="en-V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Q</a:t>
            </a:r>
            <a:r>
              <a:rPr lang="vi-VN" dirty="0" smtClean="0">
                <a:latin typeface="Times New Roman" panose="02020603050405020304" pitchFamily="18" charset="0"/>
                <a:cs typeface="Times New Roman" panose="02020603050405020304" pitchFamily="18" charset="0"/>
              </a:rPr>
              <a:t>uan </a:t>
            </a:r>
            <a:r>
              <a:rPr lang="vi-VN" dirty="0">
                <a:latin typeface="Times New Roman" panose="02020603050405020304" pitchFamily="18" charset="0"/>
                <a:cs typeface="Times New Roman" panose="02020603050405020304" pitchFamily="18" charset="0"/>
              </a:rPr>
              <a:t>trọng nhất trong số các tài sản trí tuệ chính là "bằng độc quyền </a:t>
            </a:r>
            <a:r>
              <a:rPr lang="vi-VN" dirty="0" smtClean="0">
                <a:latin typeface="Times New Roman" panose="02020603050405020304" pitchFamily="18" charset="0"/>
                <a:cs typeface="Times New Roman" panose="02020603050405020304" pitchFamily="18" charset="0"/>
              </a:rPr>
              <a:t>sang</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chế</a:t>
            </a:r>
            <a:r>
              <a:rPr lang="vi-VN" dirty="0">
                <a:latin typeface="Times New Roman" panose="02020603050405020304" pitchFamily="18" charset="0"/>
                <a:cs typeface="Times New Roman" panose="02020603050405020304" pitchFamily="18" charset="0"/>
              </a:rPr>
              <a:t>."</a:t>
            </a:r>
            <a:br>
              <a:rPr lang="vi-VN" dirty="0">
                <a:latin typeface="Times New Roman" panose="02020603050405020304" pitchFamily="18" charset="0"/>
                <a:cs typeface="Times New Roman" panose="02020603050405020304" pitchFamily="18" charset="0"/>
              </a:rPr>
            </a:br>
            <a:r>
              <a:rPr lang="vi-VN" dirty="0">
                <a:latin typeface="Times New Roman" panose="02020603050405020304" pitchFamily="18" charset="0"/>
                <a:cs typeface="Times New Roman" panose="02020603050405020304" pitchFamily="18" charset="0"/>
              </a:rPr>
              <a:t>Bằng độc quyền sáng chế là độc quyền do chính phủ cấp cho một sáng chế </a:t>
            </a:r>
            <a:r>
              <a:rPr lang="vi-VN" dirty="0" smtClean="0">
                <a:latin typeface="Times New Roman" panose="02020603050405020304" pitchFamily="18" charset="0"/>
                <a:cs typeface="Times New Roman" panose="02020603050405020304" pitchFamily="18" charset="0"/>
              </a:rPr>
              <a:t>là </a:t>
            </a:r>
            <a:r>
              <a:rPr lang="vi-VN" dirty="0">
                <a:latin typeface="Times New Roman" panose="02020603050405020304" pitchFamily="18" charset="0"/>
                <a:cs typeface="Times New Roman" panose="02020603050405020304" pitchFamily="18" charset="0"/>
              </a:rPr>
              <a:t>một sản phẩm hoặc một quy trình mà nói chung nhằm tạo ra một phương pháp mới để thực hiện một việc gì đó hoặc đưa ra một giải pháp kỹ thuật mới cho một vấn đề cụ thể</a:t>
            </a:r>
            <a:r>
              <a:rPr lang="vi-VN"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endParaRPr lang="en-VN" dirty="0"/>
          </a:p>
        </p:txBody>
      </p:sp>
    </p:spTree>
    <p:extLst>
      <p:ext uri="{BB962C8B-B14F-4D97-AF65-F5344CB8AC3E}">
        <p14:creationId xmlns:p14="http://schemas.microsoft.com/office/powerpoint/2010/main" val="3311825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7745" y="553790"/>
            <a:ext cx="5640947" cy="6304209"/>
          </a:xfrm>
        </p:spPr>
      </p:pic>
    </p:spTree>
    <p:extLst>
      <p:ext uri="{BB962C8B-B14F-4D97-AF65-F5344CB8AC3E}">
        <p14:creationId xmlns:p14="http://schemas.microsoft.com/office/powerpoint/2010/main" val="1622628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B7EF9-C25E-0B90-3A4E-E42BD9731AE6}"/>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EC64E4AC-9E53-A686-1947-E6F5A43FDEA7}"/>
              </a:ext>
            </a:extLst>
          </p:cNvPr>
          <p:cNvSpPr>
            <a:spLocks noGrp="1"/>
          </p:cNvSpPr>
          <p:nvPr>
            <p:ph idx="1"/>
          </p:nvPr>
        </p:nvSpPr>
        <p:spPr/>
        <p:txBody>
          <a:bodyPr/>
          <a:lstStyle/>
          <a:p>
            <a:endParaRPr lang="en-VN"/>
          </a:p>
        </p:txBody>
      </p:sp>
      <p:pic>
        <p:nvPicPr>
          <p:cNvPr id="4" name="Picture 3">
            <a:extLst>
              <a:ext uri="{FF2B5EF4-FFF2-40B4-BE49-F238E27FC236}">
                <a16:creationId xmlns:a16="http://schemas.microsoft.com/office/drawing/2014/main" id="{00000000-0008-0000-0000-000002000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43" y="-1524000"/>
            <a:ext cx="13308495" cy="9906000"/>
          </a:xfrm>
          <a:prstGeom prst="rect">
            <a:avLst/>
          </a:prstGeom>
          <a:ln>
            <a:solidFill>
              <a:schemeClr val="accent1"/>
            </a:solidFill>
          </a:ln>
        </p:spPr>
      </p:pic>
    </p:spTree>
    <p:extLst>
      <p:ext uri="{BB962C8B-B14F-4D97-AF65-F5344CB8AC3E}">
        <p14:creationId xmlns:p14="http://schemas.microsoft.com/office/powerpoint/2010/main" val="2895268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689783"/>
          </a:xfrm>
        </p:spPr>
        <p:txBody>
          <a:bodyPr/>
          <a:lstStyle/>
          <a:p>
            <a:r>
              <a:rPr lang="en-US"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Giải</a:t>
            </a: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pháp</a:t>
            </a: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trị</a:t>
            </a: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Gàu</a:t>
            </a: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ngứa</a:t>
            </a: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da </a:t>
            </a:r>
            <a:r>
              <a:rPr lang="en-US"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đầu</a:t>
            </a: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Hiệu</a:t>
            </a: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quả</a:t>
            </a:r>
            <a:endPar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7968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latin typeface="Times New Roman" panose="02020603050405020304" pitchFamily="18" charset="0"/>
                <a:cs typeface="Times New Roman" panose="02020603050405020304" pitchFamily="18" charset="0"/>
              </a:rPr>
              <a:t>Nấm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Pityrosporum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Ovale</a:t>
            </a:r>
            <a:r>
              <a:rPr lang="en-US" sz="4000" dirty="0">
                <a:latin typeface="Times New Roman" panose="02020603050405020304" pitchFamily="18" charset="0"/>
                <a:cs typeface="Times New Roman" panose="02020603050405020304" pitchFamily="18" charset="0"/>
              </a:rPr>
              <a:t> (hay </a:t>
            </a:r>
            <a:r>
              <a:rPr lang="en-US" sz="4000" dirty="0" err="1">
                <a:latin typeface="Times New Roman" panose="02020603050405020304" pitchFamily="18" charset="0"/>
                <a:cs typeface="Times New Roman" panose="02020603050405020304" pitchFamily="18" charset="0"/>
              </a:rPr>
              <a:t>Malassezia</a:t>
            </a:r>
            <a:r>
              <a:rPr lang="en-US" sz="4000" dirty="0">
                <a:latin typeface="Times New Roman" panose="02020603050405020304" pitchFamily="18" charset="0"/>
                <a:cs typeface="Times New Roman" panose="02020603050405020304" pitchFamily="18" charset="0"/>
              </a:rPr>
              <a:t> furfur)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05318" y="1326524"/>
            <a:ext cx="6748530" cy="4468969"/>
          </a:xfrm>
        </p:spPr>
      </p:pic>
    </p:spTree>
    <p:extLst>
      <p:ext uri="{BB962C8B-B14F-4D97-AF65-F5344CB8AC3E}">
        <p14:creationId xmlns:p14="http://schemas.microsoft.com/office/powerpoint/2010/main" val="1442483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88642"/>
            <a:ext cx="10515600" cy="5288321"/>
          </a:xfrm>
        </p:spPr>
        <p:txBody>
          <a:bodyPr/>
          <a:lstStyle/>
          <a:p>
            <a:pPr marL="0" indent="0" algn="just">
              <a:lnSpc>
                <a:spcPct val="150000"/>
              </a:lnSpc>
              <a:spcBef>
                <a:spcPts val="0"/>
              </a:spcBef>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Bình thường nấm Malassezia furfur sống hoại sinh trên da người, lây nhiễm từ người này sang người khác trực tiếp hoặc gián tiếp qua khăn lau, giường chiếu</a:t>
            </a:r>
            <a:r>
              <a:rPr lang="en-US" dirty="0">
                <a:latin typeface="Times New Roman" panose="02020603050405020304" pitchFamily="18" charset="0"/>
                <a:cs typeface="Times New Roman" panose="02020603050405020304" pitchFamily="18" charset="0"/>
              </a:rPr>
              <a:t>.</a:t>
            </a:r>
          </a:p>
          <a:p>
            <a:pPr marL="0" indent="0" algn="just">
              <a:lnSpc>
                <a:spcPct val="150000"/>
              </a:lnSpc>
              <a:spcBef>
                <a:spcPts val="0"/>
              </a:spcBef>
              <a:buNone/>
            </a:pP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Nấm gây bệnh khi có các điều kiện thuận lợi như đổ mồ hôi nhiều, xoa kem có chất béo trên da, tăng cortisone máu... Ngoài ra, bệnh còn có vai trò của yếu tố di truyền.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4353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Triệu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68192"/>
            <a:ext cx="10515600" cy="5138670"/>
          </a:xfrm>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Nấm</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đầu</a:t>
            </a:r>
            <a:endParaRPr lang="en-US"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t>      </a:t>
            </a:r>
            <a:r>
              <a:rPr lang="en-US" dirty="0" err="1">
                <a:latin typeface="Times New Roman" panose="02020603050405020304" pitchFamily="18" charset="0"/>
                <a:cs typeface="Times New Roman" panose="02020603050405020304" pitchFamily="18" charset="0"/>
              </a:rPr>
              <a:t>Gầu</a:t>
            </a:r>
            <a:r>
              <a:rPr lang="en-US" dirty="0">
                <a:latin typeface="Times New Roman" panose="02020603050405020304" pitchFamily="18" charset="0"/>
                <a:cs typeface="Times New Roman" panose="02020603050405020304" pitchFamily="18" charset="0"/>
              </a:rPr>
              <a:t> (dandruff)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tóc</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192" y="1931830"/>
            <a:ext cx="4114800" cy="39289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2984" y="1931830"/>
            <a:ext cx="4250028" cy="3928922"/>
          </a:xfrm>
          <a:prstGeom prst="rect">
            <a:avLst/>
          </a:prstGeom>
        </p:spPr>
      </p:pic>
    </p:spTree>
    <p:extLst>
      <p:ext uri="{BB962C8B-B14F-4D97-AF65-F5344CB8AC3E}">
        <p14:creationId xmlns:p14="http://schemas.microsoft.com/office/powerpoint/2010/main" val="1240710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Triệu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endParaRPr lang="en-US"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9530" y="1529411"/>
            <a:ext cx="3148832" cy="2762925"/>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6473" y="1529410"/>
            <a:ext cx="3262061" cy="276292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8049" y="1529410"/>
            <a:ext cx="3342068" cy="2762926"/>
          </a:xfrm>
          <a:prstGeom prst="rect">
            <a:avLst/>
          </a:prstGeom>
        </p:spPr>
      </p:pic>
      <p:sp>
        <p:nvSpPr>
          <p:cNvPr id="9" name="Title 1"/>
          <p:cNvSpPr txBox="1">
            <a:spLocks/>
          </p:cNvSpPr>
          <p:nvPr/>
        </p:nvSpPr>
        <p:spPr>
          <a:xfrm>
            <a:off x="838200" y="45905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Nặng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nhiễm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nấm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máu</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693689" y="4405913"/>
            <a:ext cx="4275529" cy="369332"/>
          </a:xfrm>
          <a:prstGeom prst="rect">
            <a:avLst/>
          </a:prstGeom>
        </p:spPr>
        <p:txBody>
          <a:bodyPr wrap="none">
            <a:spAutoFit/>
          </a:bodyPr>
          <a:lstStyle/>
          <a:p>
            <a:r>
              <a:rPr lang="en-US" dirty="0" err="1">
                <a:solidFill>
                  <a:srgbClr val="000000"/>
                </a:solidFill>
                <a:latin typeface="Times New Roman" panose="02020603050405020304" pitchFamily="18" charset="0"/>
                <a:cs typeface="Times New Roman" panose="02020603050405020304" pitchFamily="18" charset="0"/>
              </a:rPr>
              <a:t>Viêm</a:t>
            </a:r>
            <a:r>
              <a:rPr lang="en-US" dirty="0">
                <a:solidFill>
                  <a:srgbClr val="000000"/>
                </a:solidFill>
                <a:latin typeface="Times New Roman" panose="02020603050405020304" pitchFamily="18" charset="0"/>
                <a:cs typeface="Times New Roman" panose="02020603050405020304" pitchFamily="18" charset="0"/>
              </a:rPr>
              <a:t> da </a:t>
            </a:r>
            <a:r>
              <a:rPr lang="en-US" dirty="0" err="1">
                <a:solidFill>
                  <a:srgbClr val="000000"/>
                </a:solidFill>
                <a:latin typeface="Times New Roman" panose="02020603050405020304" pitchFamily="18" charset="0"/>
                <a:cs typeface="Times New Roman" panose="02020603050405020304" pitchFamily="18" charset="0"/>
              </a:rPr>
              <a:t>tăng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tiết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bã</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seborrhoeic</a:t>
            </a:r>
            <a:r>
              <a:rPr lang="en-US" dirty="0">
                <a:solidFill>
                  <a:srgbClr val="000000"/>
                </a:solidFill>
                <a:latin typeface="Times New Roman" panose="02020603050405020304" pitchFamily="18" charset="0"/>
                <a:cs typeface="Times New Roman" panose="02020603050405020304" pitchFamily="18" charset="0"/>
              </a:rPr>
              <a:t> dermatitis)</a:t>
            </a:r>
            <a:endParaRPr lang="en-US" dirty="0">
              <a:latin typeface="Times New Roman" panose="02020603050405020304" pitchFamily="18" charset="0"/>
              <a:cs typeface="Times New Roman" panose="02020603050405020304" pitchFamily="18" charset="0"/>
            </a:endParaRPr>
          </a:p>
        </p:txBody>
      </p:sp>
      <p:sp>
        <p:nvSpPr>
          <p:cNvPr id="11" name="Rectangle 10"/>
          <p:cNvSpPr/>
          <p:nvPr/>
        </p:nvSpPr>
        <p:spPr>
          <a:xfrm>
            <a:off x="8192051" y="4292336"/>
            <a:ext cx="3723070" cy="369332"/>
          </a:xfrm>
          <a:prstGeom prst="rect">
            <a:avLst/>
          </a:prstGeom>
        </p:spPr>
        <p:txBody>
          <a:bodyPr wrap="none">
            <a:spAutoFit/>
          </a:bodyPr>
          <a:lstStyle/>
          <a:p>
            <a:r>
              <a:rPr lang="en-US" dirty="0" err="1">
                <a:solidFill>
                  <a:srgbClr val="000000"/>
                </a:solidFill>
                <a:latin typeface="Times New Roman" panose="02020603050405020304" pitchFamily="18" charset="0"/>
                <a:cs typeface="Times New Roman" panose="02020603050405020304" pitchFamily="18" charset="0"/>
              </a:rPr>
              <a:t>Viêm</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nang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lông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pityriasis</a:t>
            </a:r>
            <a:r>
              <a:rPr lang="en-US" dirty="0">
                <a:solidFill>
                  <a:srgbClr val="000000"/>
                </a:solidFill>
                <a:latin typeface="Times New Roman" panose="02020603050405020304" pitchFamily="18" charset="0"/>
                <a:cs typeface="Times New Roman" panose="02020603050405020304" pitchFamily="18" charset="0"/>
              </a:rPr>
              <a:t> folliculitis)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6631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TotalTime>
  <Words>415</Words>
  <Application>Microsoft Office PowerPoint</Application>
  <PresentationFormat>Widescreen</PresentationFormat>
  <Paragraphs>54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Sản phẩm dầu gội, xả</vt:lpstr>
      <vt:lpstr>Sự khác biệt của sản phẩm</vt:lpstr>
      <vt:lpstr>PowerPoint Presentation</vt:lpstr>
      <vt:lpstr>PowerPoint Presentation</vt:lpstr>
      <vt:lpstr>Giải pháp trị Gàu, ngứa da đầu Hiệu quả</vt:lpstr>
      <vt:lpstr>Nấm Pityrosporum Ovale (hay Malassezia furfur)</vt:lpstr>
      <vt:lpstr>PowerPoint Presentation</vt:lpstr>
      <vt:lpstr>Triệu chứng lâm sàng</vt:lpstr>
      <vt:lpstr>Triệu chứng lâm sàng</vt:lpstr>
      <vt:lpstr>Giải pháp điều trị</vt:lpstr>
      <vt:lpstr>Công ty sản Xuất PSBIO</vt:lpstr>
      <vt:lpstr>Các chất hỗ trợ phát triển tóc</vt:lpstr>
      <vt:lpstr>Coenzym Q10</vt:lpstr>
      <vt:lpstr>Vai trò của các acid amin</vt:lpstr>
      <vt:lpstr>Giải pháp để</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Giải pháp trị Gàu Hiệu quả</dc:title>
  <dc:creator>Admin</dc:creator>
  <cp:lastModifiedBy>Admin</cp:lastModifiedBy>
  <cp:revision>45</cp:revision>
  <dcterms:created xsi:type="dcterms:W3CDTF">2023-03-22T02:04:30Z</dcterms:created>
  <dcterms:modified xsi:type="dcterms:W3CDTF">2023-07-12T04:05:01Z</dcterms:modified>
</cp:coreProperties>
</file>